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7" r:id="rId2"/>
    <p:sldId id="268" r:id="rId3"/>
    <p:sldId id="258" r:id="rId4"/>
    <p:sldId id="269" r:id="rId5"/>
    <p:sldId id="270" r:id="rId6"/>
    <p:sldId id="260" r:id="rId7"/>
    <p:sldId id="271" r:id="rId8"/>
    <p:sldId id="272" r:id="rId9"/>
    <p:sldId id="275" r:id="rId10"/>
    <p:sldId id="278" r:id="rId11"/>
    <p:sldId id="273" r:id="rId12"/>
    <p:sldId id="277" r:id="rId13"/>
    <p:sldId id="276" r:id="rId14"/>
    <p:sldId id="274" r:id="rId15"/>
    <p:sldId id="279" r:id="rId16"/>
    <p:sldId id="280" r:id="rId17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71" d="100"/>
          <a:sy n="171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2021-05-29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2021-05-29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2021-05-29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2021-05-29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2021-05-29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2021-05-29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2021-05-29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2021-05-29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2021-05-29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B6CC9-3FEF-FB46-9337-9012AEB6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EE17-AFAB-724E-9DF0-4C48FC08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61A77-36CD-DE4F-8CA6-569DA6FD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6CAB-D6C5-C24C-A2B1-D43DE3A030AC}" type="datetime1">
              <a:rPr lang="sv-SE" smtClean="0"/>
              <a:pPr/>
              <a:t>2021-05-29</a:t>
            </a:fld>
            <a:endParaRPr lang="sv-SE"/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28FA5421-739C-5F46-93B6-2717C9CD0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2002049"/>
            <a:ext cx="3794297" cy="2585925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Mallarnas förinlagda fält har en uppsatt läsordning men adderar du ytterligare/egna textrutor, bilder, smart art eller annat innehåll bör du kontrollera att läsordningen blir logisk, annars läses objekten in i ordningen de lagts till på sidan.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Läsordningen styr du genom: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Markera ett objekt i filen. Välj fliken </a:t>
            </a:r>
            <a:r>
              <a:rPr lang="sv-SE" sz="1200" i="1" dirty="0"/>
              <a:t>format</a:t>
            </a:r>
            <a:r>
              <a:rPr lang="sv-SE" sz="1200" dirty="0"/>
              <a:t> som visas till höger i menyfliksområdet och välj sedan </a:t>
            </a:r>
            <a:r>
              <a:rPr lang="sv-SE" sz="1200" i="1" dirty="0"/>
              <a:t>markeringsfönster</a:t>
            </a:r>
            <a:r>
              <a:rPr lang="sv-SE" sz="1200" dirty="0"/>
              <a:t> i gruppen </a:t>
            </a:r>
            <a:r>
              <a:rPr lang="sv-SE" sz="1200" i="1" dirty="0"/>
              <a:t>ordna</a:t>
            </a:r>
            <a:r>
              <a:rPr lang="sv-SE" sz="1200" dirty="0"/>
              <a:t>. 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Markera ett eller flera objekt i listan. Dra markeringen uppåt eller nedåt, eller klicka på knappen uppåt.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Dra objekten till de har den ordning du vill. Detta påverkar inte layouten på sidan utan bara vilken ordning de läses in maskinellt. 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76252BBB-1B1D-C24B-A129-60DA42E8B2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687423"/>
            <a:ext cx="3794297" cy="243187"/>
          </a:xfrm>
        </p:spPr>
        <p:txBody>
          <a:bodyPr/>
          <a:lstStyle/>
          <a:p>
            <a:r>
              <a:rPr lang="sv-SE" b="1" dirty="0"/>
              <a:t>Dubbelkolla läsordningen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D87D12F-74B0-D14F-BBF8-FCA4F4CA27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2002049"/>
            <a:ext cx="3792153" cy="25859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Högerklicka på en bild/figur och välj alternativet </a:t>
            </a:r>
            <a:r>
              <a:rPr lang="sv-SE" sz="1200" i="1" dirty="0"/>
              <a:t>Formatera bild</a:t>
            </a:r>
            <a:r>
              <a:rPr lang="sv-SE" sz="1200" dirty="0"/>
              <a:t>. Då öppnas en flik till höger i fönstret. Välj figuren </a:t>
            </a:r>
            <a:r>
              <a:rPr lang="sv-SE" sz="1200" i="1" dirty="0"/>
              <a:t>Storlek och egenskaper</a:t>
            </a:r>
            <a:r>
              <a:rPr lang="sv-SE" sz="1200" dirty="0"/>
              <a:t>…välj sedan </a:t>
            </a:r>
            <a:r>
              <a:rPr lang="sv-SE" sz="1200" i="1" dirty="0"/>
              <a:t>alternativ text</a:t>
            </a:r>
            <a:r>
              <a:rPr lang="sv-SE" sz="1200" dirty="0"/>
              <a:t>. Beskriv din bild/figur med 1-2 meningar som läses upp av uppläsningsprogram för de som har nedsatt syn.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Har bilden/figuren inget informativt syfte och du vill exkludera den kan du bara lämna </a:t>
            </a:r>
            <a:r>
              <a:rPr lang="sv-SE" sz="1200" i="1" dirty="0"/>
              <a:t>rubrik</a:t>
            </a:r>
            <a:r>
              <a:rPr lang="sv-SE" sz="1200" dirty="0"/>
              <a:t> och </a:t>
            </a:r>
            <a:r>
              <a:rPr lang="sv-SE" sz="1200" i="1" dirty="0"/>
              <a:t>beskrivning</a:t>
            </a:r>
            <a:r>
              <a:rPr lang="sv-SE" sz="1200" dirty="0"/>
              <a:t> tom.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97130505-CA55-5141-B426-19D2274EC3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687423"/>
            <a:ext cx="3792153" cy="243187"/>
          </a:xfrm>
        </p:spPr>
        <p:txBody>
          <a:bodyPr/>
          <a:lstStyle/>
          <a:p>
            <a:r>
              <a:rPr lang="sv-SE" b="1" dirty="0"/>
              <a:t>Lägg in alternativtext för bilder/figurer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402962F-4BCF-4C48-B489-6DA366C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Tillgänglighetsanpassa din presentation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1729D93-E049-594D-8153-E52A8C8F14B2}"/>
              </a:ext>
            </a:extLst>
          </p:cNvPr>
          <p:cNvSpPr/>
          <p:nvPr/>
        </p:nvSpPr>
        <p:spPr>
          <a:xfrm>
            <a:off x="1133680" y="897732"/>
            <a:ext cx="7758800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sv-SE" dirty="0"/>
              <a:t>Mallen är inställd för att vara så tillgänglighetsanpassad som möjligt men det är två saker du behöver göra själv allt eftersom du adderar innehåll. </a:t>
            </a:r>
            <a:r>
              <a:rPr lang="sv-SE" b="1" dirty="0"/>
              <a:t>Nedan instruktioner är för Office 2013/2016.</a:t>
            </a:r>
          </a:p>
        </p:txBody>
      </p:sp>
      <p:sp>
        <p:nvSpPr>
          <p:cNvPr id="11" name="Rektangel 8">
            <a:extLst>
              <a:ext uri="{FF2B5EF4-FFF2-40B4-BE49-F238E27FC236}">
                <a16:creationId xmlns:a16="http://schemas.microsoft.com/office/drawing/2014/main" id="{F4380AE9-FDD1-D344-8045-1DEDD7ED8131}"/>
              </a:ext>
            </a:extLst>
          </p:cNvPr>
          <p:cNvSpPr/>
          <p:nvPr/>
        </p:nvSpPr>
        <p:spPr>
          <a:xfrm>
            <a:off x="251520" y="1688170"/>
            <a:ext cx="432000" cy="432000"/>
          </a:xfrm>
          <a:prstGeom prst="rect">
            <a:avLst/>
          </a:prstGeom>
          <a:solidFill>
            <a:srgbClr val="1954A6"/>
          </a:solidFill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4127155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90444-3B93-EF49-8156-2E868C6C7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0" t="17851" r="14027" b="45616"/>
          <a:stretch/>
        </p:blipFill>
        <p:spPr>
          <a:xfrm>
            <a:off x="827584" y="2355726"/>
            <a:ext cx="669674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09F4B22-754D-E242-A416-BB2BC7283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" t="15148" r="6320" b="17745"/>
          <a:stretch/>
        </p:blipFill>
        <p:spPr>
          <a:xfrm>
            <a:off x="869089" y="1138024"/>
            <a:ext cx="7763861" cy="257386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18350-21A1-2A4A-91EF-98FD5E9E799C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Grid search obtained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0BB15-B37E-4F40-8E8F-671C485C80B3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4345DCD-33D9-6E43-B2A0-5BA77592B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46" t="6160" r="55139" b="32464"/>
          <a:stretch/>
        </p:blipFill>
        <p:spPr>
          <a:xfrm>
            <a:off x="3904608" y="1509451"/>
            <a:ext cx="1111002" cy="302433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54999-53CA-3E4E-80DB-EF0D027E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210A00-37C9-C64D-BBC4-ADAC97B42E4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Results MLP</a:t>
            </a:r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9A035B-5975-1248-8E18-42AD1BC1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BD13FB-BAFF-E54B-B939-BA4B7DE9A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9CD9A-38C2-BB43-868F-F5895585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A34320-D87E-9A40-9978-738B0C4E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LSMT</a:t>
            </a:r>
          </a:p>
        </p:txBody>
      </p:sp>
    </p:spTree>
    <p:extLst>
      <p:ext uri="{BB962C8B-B14F-4D97-AF65-F5344CB8AC3E}">
        <p14:creationId xmlns:p14="http://schemas.microsoft.com/office/powerpoint/2010/main" val="35988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FDC77-7469-CB43-A207-C9A73CD05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0A9DAE1-43C4-1B4D-AB9F-293D322B83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Results CNN</a:t>
            </a:r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EF7FF-2BBF-424B-9580-AB11ACEC1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8C351B-9D73-1441-B4C6-126D18BDEB4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B6CC9-3FEF-FB46-9337-9012AEB6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EE17-AFAB-724E-9DF0-4C48FC08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261A77-36CD-DE4F-8CA6-569DA6FD0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F6CAB-D6C5-C24C-A2B1-D43DE3A030AC}" type="datetime1">
              <a:rPr lang="sv-SE" smtClean="0"/>
              <a:pPr/>
              <a:t>2021-05-29</a:t>
            </a:fld>
            <a:endParaRPr lang="sv-SE"/>
          </a:p>
        </p:txBody>
      </p:sp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28FA5421-739C-5F46-93B6-2717C9CD01F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2002049"/>
            <a:ext cx="3794297" cy="2585925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Mallarnas förinlagda fält har en uppsatt läsordning men adderar du ytterligare/egna textrutor, bilder, smart art eller annat innehåll bör du kontrollera att läsordningen blir logisk, annars läses objekten in i ordningen de lagts till på sidan.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Läsordningen styr du genom: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På fliken </a:t>
            </a:r>
            <a:r>
              <a:rPr lang="sv-SE" sz="1200" b="1" dirty="0"/>
              <a:t>Start</a:t>
            </a:r>
            <a:r>
              <a:rPr lang="sv-SE" sz="1200" dirty="0"/>
              <a:t> väljer du </a:t>
            </a:r>
            <a:r>
              <a:rPr lang="sv-SE" sz="1200" b="1" dirty="0"/>
              <a:t>Ordna</a:t>
            </a:r>
            <a:r>
              <a:rPr lang="sv-SE" sz="1200" dirty="0"/>
              <a:t>.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sv-SE" sz="1200" dirty="0"/>
              <a:t>På menyn </a:t>
            </a:r>
            <a:r>
              <a:rPr lang="sv-SE" sz="1200" b="1" dirty="0"/>
              <a:t>Ordna</a:t>
            </a:r>
            <a:r>
              <a:rPr lang="sv-SE" sz="1200" dirty="0"/>
              <a:t> väljer du </a:t>
            </a:r>
            <a:r>
              <a:rPr lang="sv-SE" sz="1200" b="1" dirty="0"/>
              <a:t>Markeringsfönster</a:t>
            </a:r>
            <a:r>
              <a:rPr lang="sv-SE" sz="1200" dirty="0"/>
              <a:t>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Då öppnas en flik till höger i fönstret. Dra objekten till de har den ordning du vill. Detta påverkar inte layouten på sidan utan bara vilken ordning de läses in maskinellt.  </a:t>
            </a:r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76252BBB-1B1D-C24B-A129-60DA42E8B2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687423"/>
            <a:ext cx="3794297" cy="243187"/>
          </a:xfrm>
        </p:spPr>
        <p:txBody>
          <a:bodyPr/>
          <a:lstStyle/>
          <a:p>
            <a:r>
              <a:rPr lang="sv-SE" b="1" dirty="0"/>
              <a:t>Dubbelkolla läsordningen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5D87D12F-74B0-D14F-BBF8-FCA4F4CA27C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2002049"/>
            <a:ext cx="3792153" cy="2585925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sv-SE" sz="1200" dirty="0"/>
              <a:t>Högerklicka på en bild/figur och välj alternativet </a:t>
            </a:r>
            <a:r>
              <a:rPr lang="sv-SE" sz="1200" i="1" dirty="0"/>
              <a:t>Redigera alternativtext</a:t>
            </a:r>
            <a:r>
              <a:rPr lang="sv-SE" sz="1200" dirty="0"/>
              <a:t>. Då öppnas en flik till höger i fönstret. Beskriv din bild/figur med 1-2 meningar som läses upp av uppläsningsprogram för de som har nedsatt syn.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sv-SE" sz="1200"/>
              <a:t>Har bilden/figuren inget informativt syfte och du vill exkludera den kan du istället klicka i checkrutan </a:t>
            </a:r>
            <a:r>
              <a:rPr lang="sv-SE" sz="1200" i="1"/>
              <a:t>Markera som dekorativt </a:t>
            </a:r>
            <a:r>
              <a:rPr lang="sv-SE" sz="1200"/>
              <a:t>under textrutan för alternativ text.</a:t>
            </a:r>
          </a:p>
        </p:txBody>
      </p:sp>
      <p:sp>
        <p:nvSpPr>
          <p:cNvPr id="7" name="Platshållare för text 6">
            <a:extLst>
              <a:ext uri="{FF2B5EF4-FFF2-40B4-BE49-F238E27FC236}">
                <a16:creationId xmlns:a16="http://schemas.microsoft.com/office/drawing/2014/main" id="{97130505-CA55-5141-B426-19D2274EC3C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687423"/>
            <a:ext cx="3792153" cy="243187"/>
          </a:xfrm>
        </p:spPr>
        <p:txBody>
          <a:bodyPr/>
          <a:lstStyle/>
          <a:p>
            <a:r>
              <a:rPr lang="sv-SE" b="1" dirty="0"/>
              <a:t>Lägg in alternativtext för bilder/figurer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402962F-4BCF-4C48-B489-6DA366CE6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Tillgänglighetsanpassa din presentation</a:t>
            </a: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A1729D93-E049-594D-8153-E52A8C8F14B2}"/>
              </a:ext>
            </a:extLst>
          </p:cNvPr>
          <p:cNvSpPr/>
          <p:nvPr/>
        </p:nvSpPr>
        <p:spPr>
          <a:xfrm>
            <a:off x="1133680" y="897732"/>
            <a:ext cx="7758800" cy="6232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sv-SE" dirty="0"/>
              <a:t>Mallen är inställd för att vara så tillgänglighetsanpassad som möjligt men det är två saker du behöver göra själv allt eftersom du adderar innehåll. </a:t>
            </a:r>
            <a:r>
              <a:rPr lang="sv-SE" b="1" dirty="0"/>
              <a:t>Nedan instruktioner är för Office 365 eller Office 2019.</a:t>
            </a:r>
          </a:p>
          <a:p>
            <a:endParaRPr lang="sv-SE" b="1" dirty="0"/>
          </a:p>
        </p:txBody>
      </p:sp>
      <p:sp>
        <p:nvSpPr>
          <p:cNvPr id="11" name="Rektangel 8">
            <a:extLst>
              <a:ext uri="{FF2B5EF4-FFF2-40B4-BE49-F238E27FC236}">
                <a16:creationId xmlns:a16="http://schemas.microsoft.com/office/drawing/2014/main" id="{F4380AE9-FDD1-D344-8045-1DEDD7ED8131}"/>
              </a:ext>
            </a:extLst>
          </p:cNvPr>
          <p:cNvSpPr/>
          <p:nvPr/>
        </p:nvSpPr>
        <p:spPr>
          <a:xfrm>
            <a:off x="251520" y="1688170"/>
            <a:ext cx="432000" cy="432000"/>
          </a:xfrm>
          <a:prstGeom prst="rect">
            <a:avLst/>
          </a:prstGeom>
          <a:solidFill>
            <a:srgbClr val="1954A6"/>
          </a:solidFill>
          <a:ln>
            <a:solidFill>
              <a:srgbClr val="1954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400" dirty="0"/>
          </a:p>
        </p:txBody>
      </p:sp>
    </p:spTree>
    <p:extLst>
      <p:ext uri="{BB962C8B-B14F-4D97-AF65-F5344CB8AC3E}">
        <p14:creationId xmlns:p14="http://schemas.microsoft.com/office/powerpoint/2010/main" val="13068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2021-05-29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err="1"/>
              <a:t>Evaluating</a:t>
            </a:r>
            <a:r>
              <a:rPr lang="sv-SE" dirty="0"/>
              <a:t> </a:t>
            </a:r>
            <a:r>
              <a:rPr lang="sv-SE" dirty="0" err="1"/>
              <a:t>deep</a:t>
            </a:r>
            <a:r>
              <a:rPr lang="sv-SE" dirty="0"/>
              <a:t> </a:t>
            </a:r>
            <a:r>
              <a:rPr lang="sv-SE" dirty="0" err="1"/>
              <a:t>learning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 for </a:t>
            </a:r>
            <a:r>
              <a:rPr lang="sv-SE" dirty="0" err="1"/>
              <a:t>electricity</a:t>
            </a:r>
            <a:r>
              <a:rPr lang="sv-SE" dirty="0"/>
              <a:t> </a:t>
            </a:r>
            <a:r>
              <a:rPr lang="sv-SE" dirty="0" err="1"/>
              <a:t>price</a:t>
            </a:r>
            <a:r>
              <a:rPr lang="sv-SE" dirty="0"/>
              <a:t> </a:t>
            </a:r>
            <a:r>
              <a:rPr lang="sv-SE" dirty="0" err="1"/>
              <a:t>forecasting</a:t>
            </a:r>
            <a:endParaRPr lang="sv-SE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619" y="160889"/>
            <a:ext cx="7763861" cy="647700"/>
          </a:xfrm>
        </p:spPr>
        <p:txBody>
          <a:bodyPr/>
          <a:lstStyle/>
          <a:p>
            <a:r>
              <a:rPr lang="sv-SE" dirty="0"/>
              <a:t>Motivation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2021-05-29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5243" y="801290"/>
            <a:ext cx="7333605" cy="3930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Problem</a:t>
            </a:r>
          </a:p>
          <a:p>
            <a:r>
              <a:rPr lang="en-US" dirty="0"/>
              <a:t>Electricity spot prices depend on electricity demand and supply </a:t>
            </a:r>
            <a:br>
              <a:rPr lang="en-US" dirty="0"/>
            </a:br>
            <a:r>
              <a:rPr lang="en-US" dirty="0"/>
              <a:t>(and bidding strategies)</a:t>
            </a:r>
          </a:p>
          <a:p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r>
              <a:rPr lang="en-GB" dirty="0"/>
              <a:t>Plan production and consumption so that losses are minimized and grid balance is kept (sustainability)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6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2021-05-29</a:t>
            </a:fld>
            <a:endParaRPr lang="sv-SE"/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66325657-B7DF-CD48-A763-6F1FBE69A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6" y="1212673"/>
            <a:ext cx="4549896" cy="2297697"/>
          </a:xfrm>
          <a:prstGeom prst="rect">
            <a:avLst/>
          </a:prstGeom>
          <a:noFill/>
        </p:spPr>
      </p:pic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59832" y="1995686"/>
            <a:ext cx="5369718" cy="1368152"/>
          </a:xfrm>
        </p:spPr>
        <p:txBody>
          <a:bodyPr/>
          <a:lstStyle/>
          <a:p>
            <a:r>
              <a:rPr lang="en-US" dirty="0"/>
              <a:t>14 reviewed papers with results indicating 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8168">
            <a:off x="197215" y="1477205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Hypothesis</a:t>
            </a:r>
          </a:p>
          <a:p>
            <a:r>
              <a:rPr lang="en-US" sz="1500" dirty="0"/>
              <a:t>”There is a relatively simple deep model that can predict spot prices 10-days ahead with high accuracy with the obtained data set”</a:t>
            </a:r>
          </a:p>
        </p:txBody>
      </p:sp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2021-05-29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6506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131840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speed·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488</TotalTime>
  <Words>882</Words>
  <Application>Microsoft Macintosh PowerPoint</Application>
  <PresentationFormat>On-screen Show (16:9)</PresentationFormat>
  <Paragraphs>124</Paragraphs>
  <Slides>16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Office-tema</vt:lpstr>
      <vt:lpstr>Tillgänglighetsanpassa din presentation</vt:lpstr>
      <vt:lpstr>Tillgänglighetsanpassa din presentation</vt:lpstr>
      <vt:lpstr>Evaluating deep learning models for electricity price forecasting</vt:lpstr>
      <vt:lpstr>Motivation</vt:lpstr>
      <vt:lpstr>Spot prices</vt:lpstr>
      <vt:lpstr>Electricity in Sweden</vt:lpstr>
      <vt:lpstr>Deep learning in EPF  (Electricity price forecasting)</vt:lpstr>
      <vt:lpstr>Method &amp; Hypothesis</vt:lpstr>
      <vt:lpstr>Data</vt:lpstr>
      <vt:lpstr>Data preprocessing</vt:lpstr>
      <vt:lpstr>Short about the models</vt:lpstr>
      <vt:lpstr>Grid search obtained models</vt:lpstr>
      <vt:lpstr>Results MLP</vt:lpstr>
      <vt:lpstr>Results LSMT</vt:lpstr>
      <vt:lpstr>Results CNN</vt:lpstr>
      <vt:lpstr>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20</cp:revision>
  <dcterms:created xsi:type="dcterms:W3CDTF">2021-05-29T12:11:00Z</dcterms:created>
  <dcterms:modified xsi:type="dcterms:W3CDTF">2021-05-29T20:30:30Z</dcterms:modified>
</cp:coreProperties>
</file>